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8" r:id="rId4"/>
    <p:sldId id="263" r:id="rId5"/>
    <p:sldId id="270" r:id="rId6"/>
    <p:sldId id="258" r:id="rId7"/>
    <p:sldId id="264" r:id="rId8"/>
    <p:sldId id="265" r:id="rId9"/>
    <p:sldId id="266" r:id="rId10"/>
    <p:sldId id="272" r:id="rId11"/>
    <p:sldId id="271" r:id="rId12"/>
    <p:sldId id="277" r:id="rId13"/>
    <p:sldId id="273" r:id="rId14"/>
    <p:sldId id="274" r:id="rId15"/>
    <p:sldId id="259" r:id="rId16"/>
    <p:sldId id="275" r:id="rId17"/>
    <p:sldId id="276" r:id="rId18"/>
    <p:sldId id="279" r:id="rId19"/>
    <p:sldId id="269" r:id="rId20"/>
    <p:sldId id="280" r:id="rId21"/>
    <p:sldId id="267" r:id="rId22"/>
    <p:sldId id="281" r:id="rId23"/>
    <p:sldId id="283" r:id="rId24"/>
    <p:sldId id="26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BFA4"/>
    <a:srgbClr val="C3675A"/>
    <a:srgbClr val="CE8378"/>
    <a:srgbClr val="9B6D67"/>
    <a:srgbClr val="AEBB41"/>
    <a:srgbClr val="749EC6"/>
    <a:srgbClr val="4DAC91"/>
    <a:srgbClr val="8FC5E0"/>
    <a:srgbClr val="A0D6F1"/>
    <a:srgbClr val="D6C9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4455" autoAdjust="0"/>
  </p:normalViewPr>
  <p:slideViewPr>
    <p:cSldViewPr snapToGrid="0">
      <p:cViewPr varScale="1">
        <p:scale>
          <a:sx n="82" d="100"/>
          <a:sy n="82" d="100"/>
        </p:scale>
        <p:origin x="71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AAD626-CA99-499A-8D80-28C469963D49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46E42A-061F-4677-91E9-ADCBB1C3AD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65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1" i="0" u="none" strike="noStrike" baseline="0" dirty="0">
                <a:latin typeface="HardingText-Bold"/>
              </a:rPr>
              <a:t>b</a:t>
            </a:r>
            <a:r>
              <a:rPr lang="en-US" sz="1800" b="0" i="0" u="none" strike="noStrike" baseline="0" dirty="0">
                <a:latin typeface="HardingText-Regular"/>
              </a:rPr>
              <a:t>, Performance (adjusted R2) of linear regression models, predicting neuronal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firing (z-scores) based on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identity, or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identity combined with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respiration (inhalation depth). Adding respiratory information to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identity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did not significantly improve the model predictions of firing rates of </a:t>
            </a:r>
            <a:r>
              <a:rPr lang="en-US" sz="1800" b="0" i="0" u="none" strike="noStrike" baseline="0" dirty="0" err="1">
                <a:latin typeface="HardingText-Regular"/>
              </a:rPr>
              <a:t>odourmodulated</a:t>
            </a:r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Neurons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1" i="0" u="none" strike="noStrike" baseline="0" dirty="0">
                <a:latin typeface="HardingText-Bold"/>
              </a:rPr>
              <a:t>c</a:t>
            </a:r>
            <a:r>
              <a:rPr lang="en-US" sz="1800" b="0" i="0" u="none" strike="noStrike" baseline="0" dirty="0">
                <a:latin typeface="HardingText-Regular"/>
              </a:rPr>
              <a:t>, Averaged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-locked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respiratory signals for each individual recording session (mean ―</a:t>
            </a:r>
            <a:r>
              <a:rPr lang="en-US" sz="1800" b="0" i="0" u="none" strike="noStrike" baseline="0" dirty="0">
                <a:latin typeface="HardingText-Bold"/>
              </a:rPr>
              <a:t> </a:t>
            </a:r>
            <a:r>
              <a:rPr lang="en-US" sz="1800" b="0" i="0" u="none" strike="noStrike" baseline="0" dirty="0" err="1">
                <a:latin typeface="HardingText-Bold"/>
              </a:rPr>
              <a:t>s.e.m.</a:t>
            </a:r>
            <a:r>
              <a:rPr lang="en-US" sz="1800" b="0" i="0" u="none" strike="noStrike" baseline="0" dirty="0">
                <a:latin typeface="HardingText-Bold"/>
              </a:rPr>
              <a:t>,</a:t>
            </a:r>
          </a:p>
          <a:p>
            <a:pPr algn="l"/>
            <a:r>
              <a:rPr lang="en-US" sz="1800" b="0" i="0" u="none" strike="noStrike" baseline="0" dirty="0">
                <a:latin typeface="HardingText-Bold"/>
              </a:rPr>
              <a:t>13 sessions with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16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HardingText-Regular"/>
              </a:rPr>
              <a:t>The </a:t>
            </a:r>
            <a:r>
              <a:rPr lang="en-US" sz="1800" b="0" i="0" u="none" strike="noStrike" baseline="0" dirty="0" err="1">
                <a:latin typeface="HardingText-Regular"/>
              </a:rPr>
              <a:t>behavioural</a:t>
            </a:r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performance per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, showing ratings (left) and correct identification (right).</a:t>
            </a:r>
          </a:p>
          <a:p>
            <a:pPr algn="l"/>
            <a:r>
              <a:rPr lang="en-US" sz="1800" b="0" i="1" u="none" strike="noStrike" baseline="0" dirty="0">
                <a:latin typeface="HardingText-RegularItalic"/>
              </a:rPr>
              <a:t>n </a:t>
            </a:r>
            <a:r>
              <a:rPr lang="en-US" sz="1800" b="0" i="0" u="none" strike="noStrike" baseline="0" dirty="0">
                <a:latin typeface="HardingText-Regular"/>
              </a:rPr>
              <a:t>= 27 sessions. The box plots show the median values (</a:t>
            </a:r>
            <a:r>
              <a:rPr lang="en-US" sz="1800" b="0" i="0" u="none" strike="noStrike" baseline="0" dirty="0" err="1">
                <a:latin typeface="HardingText-Regular"/>
              </a:rPr>
              <a:t>centre</a:t>
            </a:r>
            <a:r>
              <a:rPr lang="en-US" sz="1800" b="0" i="0" u="none" strike="noStrike" baseline="0" dirty="0">
                <a:latin typeface="HardingText-Regular"/>
              </a:rPr>
              <a:t> lines), 25th–75th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percentiles (box limits), and the whiskers span data within 1.5× the interquartile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range. Statistical analysis of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identification was performed using </a:t>
            </a:r>
            <a:r>
              <a:rPr lang="en-US" sz="1800" b="0" i="0" u="none" strike="noStrike" baseline="0" dirty="0" err="1">
                <a:latin typeface="HardingText-Regular"/>
              </a:rPr>
              <a:t>twosided</a:t>
            </a:r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Wilcoxon signed-rank tests versus chance (25%; dashed line);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369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-modulated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neurons per session and region (mean ― </a:t>
            </a:r>
            <a:r>
              <a:rPr lang="en-US" sz="1800" b="0" i="0" u="none" strike="noStrike" baseline="0" dirty="0" err="1">
                <a:latin typeface="HardingText-Regular"/>
              </a:rPr>
              <a:t>s.e.m.</a:t>
            </a:r>
            <a:r>
              <a:rPr lang="en-US" sz="1800" b="0" i="0" u="none" strike="noStrike" baseline="0" dirty="0">
                <a:latin typeface="HardingText-Regular"/>
              </a:rPr>
              <a:t>). The PC, amygdala, EC and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hippocampus host significant populations of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-modulated neurons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(PC, 39.5 ―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392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1" i="0" u="none" strike="noStrike" baseline="0" dirty="0">
                <a:latin typeface="HardingText-Bold"/>
              </a:rPr>
              <a:t>b</a:t>
            </a:r>
            <a:r>
              <a:rPr lang="en-US" sz="1800" b="0" i="0" u="none" strike="noStrike" baseline="0" dirty="0">
                <a:latin typeface="HardingText-Regular"/>
              </a:rPr>
              <a:t>, The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-identity decoding accuracy per region. Each red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dot shows the decoding performance based on 200 randomly drawn neurons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(1,000 subsampling runs).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The decoding performance (mean ― </a:t>
            </a:r>
            <a:r>
              <a:rPr lang="en-US" sz="1800" b="0" i="0" u="none" strike="noStrike" baseline="0" dirty="0" err="1">
                <a:latin typeface="HardingText-Regular"/>
              </a:rPr>
              <a:t>s.e.m.</a:t>
            </a:r>
            <a:r>
              <a:rPr lang="en-US" sz="1800" b="0" i="0" u="none" strike="noStrike" baseline="0" dirty="0">
                <a:latin typeface="HardingText-Regular"/>
              </a:rPr>
              <a:t>) across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subsampling runs is shown in black. The grey dots indicate the decoding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performance on label-permuted data.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14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12DFF-F4C8-EE28-81FD-6CA5BD5201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36CB42-1B3D-E63D-1758-0CB20540C8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64BB41-77BA-205D-99FE-A528CF0F94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1" i="0" u="none" strike="noStrike" baseline="0" dirty="0">
                <a:latin typeface="HardingText-Bold"/>
              </a:rPr>
              <a:t>b</a:t>
            </a:r>
            <a:r>
              <a:rPr lang="en-US" sz="1800" b="0" i="0" u="none" strike="noStrike" baseline="0" dirty="0">
                <a:latin typeface="HardingText-Regular"/>
              </a:rPr>
              <a:t>, The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-identity decoding accuracy per region. Each red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dot shows the decoding performance based on 200 randomly drawn neurons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(1,000 subsampling runs).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The decoding performance (mean ― </a:t>
            </a:r>
            <a:r>
              <a:rPr lang="en-US" sz="1800" b="0" i="0" u="none" strike="noStrike" baseline="0" dirty="0" err="1">
                <a:latin typeface="HardingText-Regular"/>
              </a:rPr>
              <a:t>s.e.m.</a:t>
            </a:r>
            <a:r>
              <a:rPr lang="en-US" sz="1800" b="0" i="0" u="none" strike="noStrike" baseline="0" dirty="0">
                <a:latin typeface="HardingText-Regular"/>
              </a:rPr>
              <a:t>) across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subsampling runs is shown in black. The grey dots indicate the decoding</a:t>
            </a:r>
          </a:p>
          <a:p>
            <a:pPr algn="l"/>
            <a:r>
              <a:rPr lang="en-US" sz="1800" b="0" i="0" u="none" strike="noStrike" baseline="0" dirty="0">
                <a:latin typeface="HardingText-Regular"/>
              </a:rPr>
              <a:t>performance on label-permuted data.</a:t>
            </a:r>
          </a:p>
          <a:p>
            <a:pPr algn="l"/>
            <a:endParaRPr lang="en-US" sz="1800" b="0" i="0" u="none" strike="noStrike" baseline="0" dirty="0">
              <a:latin typeface="HardingText-Regular"/>
            </a:endParaRPr>
          </a:p>
          <a:p>
            <a:pPr algn="l"/>
            <a:r>
              <a:rPr lang="en-US" sz="1800" b="1" i="0" u="none" strike="noStrike" baseline="0" dirty="0">
                <a:latin typeface="HardingText-Bold"/>
              </a:rPr>
              <a:t>e</a:t>
            </a:r>
            <a:r>
              <a:rPr lang="en-US" sz="1800" b="0" i="0" u="none" strike="noStrike" baseline="0" dirty="0">
                <a:latin typeface="HardingText-Regular"/>
              </a:rPr>
              <a:t>, The </a:t>
            </a:r>
            <a:r>
              <a:rPr lang="en-US" sz="1800" b="0" i="0" u="none" strike="noStrike" baseline="0" dirty="0" err="1">
                <a:latin typeface="HardingText-Regular"/>
              </a:rPr>
              <a:t>odour</a:t>
            </a:r>
            <a:r>
              <a:rPr lang="en-US" sz="1800" b="0" i="0" u="none" strike="noStrike" baseline="0" dirty="0">
                <a:latin typeface="HardingText-Regular"/>
              </a:rPr>
              <a:t> decoding performance (mean ―</a:t>
            </a:r>
            <a:r>
              <a:rPr lang="en-US" sz="1800" b="0" i="0" u="none" strike="noStrike" baseline="0" dirty="0">
                <a:latin typeface="HardingText-Bold"/>
              </a:rPr>
              <a:t> </a:t>
            </a:r>
            <a:r>
              <a:rPr lang="en-US" sz="1800" b="0" i="0" u="none" strike="noStrike" baseline="0" dirty="0" err="1">
                <a:latin typeface="HardingText-Bold"/>
              </a:rPr>
              <a:t>s.e.m.</a:t>
            </a:r>
            <a:r>
              <a:rPr lang="en-US" sz="1800" b="0" i="0" u="none" strike="noStrike" baseline="0" dirty="0">
                <a:latin typeface="HardingText-Bold"/>
              </a:rPr>
              <a:t>, black) per recording</a:t>
            </a:r>
          </a:p>
          <a:p>
            <a:pPr algn="l"/>
            <a:r>
              <a:rPr lang="en-US" sz="1800" b="0" i="0" u="none" strike="noStrike" baseline="0" dirty="0">
                <a:latin typeface="HardingText-Bold"/>
              </a:rPr>
              <a:t>session and region (</a:t>
            </a:r>
            <a:r>
              <a:rPr lang="en-US" sz="1800" b="0" i="0" u="none" strike="noStrike" baseline="0" dirty="0" err="1">
                <a:latin typeface="HardingText-Bold"/>
              </a:rPr>
              <a:t>coloured</a:t>
            </a:r>
            <a:r>
              <a:rPr lang="en-US" sz="1800" b="0" i="0" u="none" strike="noStrike" baseline="0" dirty="0">
                <a:latin typeface="HardingText-Bold"/>
              </a:rPr>
              <a:t> dots). Despite the limited and variable neuron</a:t>
            </a:r>
          </a:p>
          <a:p>
            <a:pPr algn="l"/>
            <a:r>
              <a:rPr lang="en-US" sz="1800" b="0" i="0" u="none" strike="noStrike" baseline="0" dirty="0">
                <a:latin typeface="HardingText-Bold"/>
              </a:rPr>
              <a:t>counts per session, </a:t>
            </a:r>
            <a:r>
              <a:rPr lang="en-US" sz="1800" b="0" i="0" u="none" strike="noStrike" baseline="0" dirty="0" err="1">
                <a:latin typeface="HardingText-Bold"/>
              </a:rPr>
              <a:t>odour</a:t>
            </a:r>
            <a:r>
              <a:rPr lang="en-US" sz="1800" b="0" i="0" u="none" strike="noStrike" baseline="0" dirty="0">
                <a:latin typeface="HardingText-Bold"/>
              </a:rPr>
              <a:t> identity could be decoded significantly above</a:t>
            </a:r>
          </a:p>
          <a:p>
            <a:pPr algn="l"/>
            <a:r>
              <a:rPr lang="en-US" sz="1800" b="0" i="0" u="none" strike="noStrike" baseline="0" dirty="0">
                <a:latin typeface="HardingText-Bold"/>
              </a:rPr>
              <a:t>chance (6.25%, dashed line) in the PC, amygdala, EC and hippocampus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094B19-F4BF-86BD-0B47-7807DE9C73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28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33758-F0D9-E72B-A323-A0583BC19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27A382-AF11-4A28-196D-2F2D623E97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B78E90E-3D3B-4582-5D52-2912C6979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800" b="0" i="0" u="none" strike="noStrike" baseline="0" dirty="0">
                <a:latin typeface="HardingText-Bold"/>
              </a:rPr>
              <a:t>Next we’ll look at what other regions are specialized in.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10154A-E957-44A3-EE30-6553AF69FE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663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Hp predicted behavioral odor identification performance.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Other regions did not.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077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8B5772-5207-CA30-B699-0D6FABCCE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D5D33D-1E0D-B479-99A7-3FEDC76787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ECBCCA-98E6-4743-E7BD-48460A109A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Hp predicted behavioral odor identification performance.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Other regions did not.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B8BAD9-C048-CD5F-6964-84129964E1A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46E42A-061F-4677-91E9-ADCBB1C3ADB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18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506B3-BD18-7A56-2722-A29D2D1F4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D40A4-07B2-873D-8BF8-C72DC415A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70DA24-7690-CFC1-A1C0-7AE12ED66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4E3E9-EF37-6E93-F80F-4C2D0E437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9B817-EF8E-8FD1-F6CF-D09CA28D1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584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FA2AB-EB99-E565-09D7-0C590F450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0EA03-CDB8-F0FC-1A56-DA0F85DA4B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5BB08-16BE-5398-426C-7FC6862E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5794-59D1-DBFA-9A0A-678FBFC44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C1DC8-747A-9975-4CC8-94F4B0322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453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4287A5-7FB8-8166-6F49-15B172D201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853990-D86F-C5CE-9F8E-A28EFD1099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1A3BC-6765-30A8-502D-BBA885C9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D093C-A1C2-562D-6AC8-15091A1BE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ADEC4-318F-544B-1C03-5390A5585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8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E54BA-2819-15E2-55F7-0E8A7884F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6C207-A6DF-128C-2677-F74B203EB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E6B31-938C-1227-2515-10C53117D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182DA-8FF0-47D6-9640-646ED504E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88FEA-CF90-7F0D-FBB0-761D0912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595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38CC3-FE32-3B57-A7F4-C6921878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DA051-A7B3-93FE-D8B1-FB7C45AAD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3E06BA-3046-8186-2ACC-DEE78B95B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1DCA3-0C02-12D1-B04A-A3F76E0ED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3FA2E-0B15-744A-1821-05F0E456F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329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9BB44-718C-493D-289C-CE4860EF4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7C7FE4-75B5-EC3F-9125-6B6728EACD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D70BA-28B6-6902-DA5F-BF2DC581CC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95737-AB76-6727-6B55-8E9F8880D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24ED0-DF43-829E-BDAE-58C1A14AE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DFA396-A9F9-BBE4-23DD-7B0691BBB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071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2074C-CE4F-8298-5DE7-1E0C60188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91CCF-820C-4E86-0968-3311887330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BB15F-B36B-2966-91C7-BC82274B2D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7C44D7-8B7B-17AB-C5E6-FDDCFEA1C0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C63F46-EEB6-2A45-2368-887942EE5A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BD981-E03D-3495-1372-554B5EA9F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0E2EF3-ABFA-EFCE-CDB6-BFFE4B0E9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31D309-E088-366E-7B8D-C45AF9876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419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E2AFA-B134-C8AC-9341-5C0B58CD5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072631-C470-9B9C-A9BE-BAC6D85C3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3933D1-509B-046A-A196-434090001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ECED87-C6E8-2439-FD59-47C669DFD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59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963836-3A8D-C057-2362-04A306F64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9C32BB-78E9-6925-6DEB-AE84551B1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37482-2EE9-38C0-8978-7D40C6845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729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853CC-C083-AD67-3D51-693F7BC71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52307-9A63-8379-D35F-EDA0B9511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F148E2-439B-CA33-DC76-7280000FBB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75999-8DE1-AC95-B33D-1A88D5DDA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B4A8E-6E3F-125F-531C-27A5B450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5EB185-01D7-6639-95F7-DD6C2547B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0C7F3-AD1B-3007-65FE-EF6FEEA91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BB7D02-0515-B1D7-F59D-BD01DD9140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79A872-F75E-6DB6-426A-08CC7BF683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F54DFF-7204-B89E-FA06-95EB1A6EB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5D8157-CDF3-0F31-B173-6A31EE150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7F1E1-9668-C45D-2BFE-CC8EB19A2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44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B1AA4C-1E24-F78F-7174-5E227916B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375287-D6A5-E1E2-C1DD-5BB4A8DA81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14AEA6-B273-EFEB-A0C5-1ED163BCDE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EF93E2-82D2-44DD-9198-9309B61327F6}" type="datetimeFigureOut">
              <a:rPr lang="en-US" smtClean="0"/>
              <a:t>1/28/2025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9A7929-EDF8-A12A-4489-676D3519CF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E7B10-060F-EDE4-E88D-553267AC1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061280-6EFE-4AE0-9506-823078AA01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706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16961-539E-801B-BE67-38087C16A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1113219"/>
            <a:ext cx="9704832" cy="2387600"/>
          </a:xfrm>
        </p:spPr>
        <p:txBody>
          <a:bodyPr>
            <a:normAutofit/>
          </a:bodyPr>
          <a:lstStyle/>
          <a:p>
            <a:r>
              <a:rPr lang="en-US" sz="4000" i="0" u="none" strike="noStrike" baseline="0" dirty="0">
                <a:solidFill>
                  <a:srgbClr val="07B29E"/>
                </a:solidFill>
                <a:latin typeface="Bahnschrift" panose="020B0502040204020203" pitchFamily="34" charset="0"/>
              </a:rPr>
              <a:t>Single-neuron representations of </a:t>
            </a:r>
            <a:r>
              <a:rPr lang="en-US" sz="4000" i="0" u="none" strike="noStrike" baseline="0" dirty="0" err="1">
                <a:solidFill>
                  <a:srgbClr val="07B29E"/>
                </a:solidFill>
                <a:latin typeface="Bahnschrift" panose="020B0502040204020203" pitchFamily="34" charset="0"/>
              </a:rPr>
              <a:t>odours</a:t>
            </a:r>
            <a:r>
              <a:rPr lang="en-US" sz="4000" i="0" u="none" strike="noStrike" baseline="0" dirty="0">
                <a:solidFill>
                  <a:srgbClr val="07B29E"/>
                </a:solidFill>
                <a:latin typeface="Bahnschrift" panose="020B0502040204020203" pitchFamily="34" charset="0"/>
              </a:rPr>
              <a:t> in the human brain</a:t>
            </a:r>
            <a:endParaRPr lang="en-US" sz="4000" dirty="0">
              <a:solidFill>
                <a:srgbClr val="07B29E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AB494F-90E0-DE6D-C120-81C0C566BC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Kehl et al. 2024</a:t>
            </a:r>
          </a:p>
          <a:p>
            <a:r>
              <a:rPr lang="en-US" sz="1800" dirty="0">
                <a:solidFill>
                  <a:srgbClr val="44584D"/>
                </a:solidFill>
                <a:latin typeface="Bahnschrift" panose="020B0502040204020203" pitchFamily="34" charset="0"/>
              </a:rPr>
              <a:t>Nature Vol. 634</a:t>
            </a:r>
          </a:p>
        </p:txBody>
      </p:sp>
    </p:spTree>
    <p:extLst>
      <p:ext uri="{BB962C8B-B14F-4D97-AF65-F5344CB8AC3E}">
        <p14:creationId xmlns:p14="http://schemas.microsoft.com/office/powerpoint/2010/main" val="2055354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F91295-91FD-201D-4191-3558EEB41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42C742E-69D4-D4A0-CD19-1F43E85A91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46253" y="206618"/>
            <a:ext cx="9099493" cy="6444763"/>
          </a:xfrm>
        </p:spPr>
      </p:pic>
    </p:spTree>
    <p:extLst>
      <p:ext uri="{BB962C8B-B14F-4D97-AF65-F5344CB8AC3E}">
        <p14:creationId xmlns:p14="http://schemas.microsoft.com/office/powerpoint/2010/main" val="233597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403322-7CDB-33AE-D113-2AD9A95ADC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A056B-05F7-9D65-C710-CA1D17B49EC2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Tasks</a:t>
            </a:r>
          </a:p>
        </p:txBody>
      </p:sp>
      <p:pic>
        <p:nvPicPr>
          <p:cNvPr id="5" name="Content Placeholder 4" descr="A diagram of a person's body&#10;&#10;Description automatically generated">
            <a:extLst>
              <a:ext uri="{FF2B5EF4-FFF2-40B4-BE49-F238E27FC236}">
                <a16:creationId xmlns:a16="http://schemas.microsoft.com/office/drawing/2014/main" id="{0B4F01DE-23E0-A4C9-964A-38E9DD97C3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646099" cy="389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98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50DC5-4BF7-FD76-7732-E8419846C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4B4AB-CFE7-0AB7-324F-0F54C6A3958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Tasks</a:t>
            </a:r>
          </a:p>
        </p:txBody>
      </p:sp>
      <p:pic>
        <p:nvPicPr>
          <p:cNvPr id="5" name="Content Placeholder 4" descr="A diagram of a person's body&#10;&#10;Description automatically generated">
            <a:extLst>
              <a:ext uri="{FF2B5EF4-FFF2-40B4-BE49-F238E27FC236}">
                <a16:creationId xmlns:a16="http://schemas.microsoft.com/office/drawing/2014/main" id="{D06592EC-ACF1-AF1C-2699-D52E93A893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7646099" cy="3890962"/>
          </a:xfrm>
          <a:prstGeom prst="rect">
            <a:avLst/>
          </a:prstGeom>
        </p:spPr>
      </p:pic>
      <p:pic>
        <p:nvPicPr>
          <p:cNvPr id="8" name="Picture 7" descr="A graph with numbers and dots&#10;&#10;Description automatically generated">
            <a:extLst>
              <a:ext uri="{FF2B5EF4-FFF2-40B4-BE49-F238E27FC236}">
                <a16:creationId xmlns:a16="http://schemas.microsoft.com/office/drawing/2014/main" id="{BE66942E-AE78-788E-59A7-093E58CC41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608" y="1690688"/>
            <a:ext cx="2960000" cy="3712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59749CF-EBEA-5D89-2C8C-DE9ECA6CACB8}"/>
              </a:ext>
            </a:extLst>
          </p:cNvPr>
          <p:cNvSpPr/>
          <p:nvPr/>
        </p:nvSpPr>
        <p:spPr>
          <a:xfrm>
            <a:off x="-433754" y="1840523"/>
            <a:ext cx="1271954" cy="34465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75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2.59259E-6 L -0.20338 -2.59259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6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68FBEEF-FAE8-0A67-0DD2-BCBA013A76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176E9-1D1F-69C5-E2BE-BA8A0B3DDE2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Odors modulate PC and MTL firing</a:t>
            </a:r>
          </a:p>
        </p:txBody>
      </p:sp>
      <p:pic>
        <p:nvPicPr>
          <p:cNvPr id="11" name="Content Placeholder 10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66CB7DDB-F9F9-486C-78EC-2734F9CD0B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308" y="1790456"/>
            <a:ext cx="9513381" cy="4351338"/>
          </a:xfrm>
        </p:spPr>
      </p:pic>
    </p:spTree>
    <p:extLst>
      <p:ext uri="{BB962C8B-B14F-4D97-AF65-F5344CB8AC3E}">
        <p14:creationId xmlns:p14="http://schemas.microsoft.com/office/powerpoint/2010/main" val="2920195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138CAF-76A9-1ABA-BA44-300992FC7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5558A-5DFA-D4C0-0FF4-9DB9ED0EC10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Odors modulate PC and MTL firing</a:t>
            </a:r>
          </a:p>
        </p:txBody>
      </p:sp>
      <p:pic>
        <p:nvPicPr>
          <p:cNvPr id="14" name="Content Placeholder 10">
            <a:extLst>
              <a:ext uri="{FF2B5EF4-FFF2-40B4-BE49-F238E27FC236}">
                <a16:creationId xmlns:a16="http://schemas.microsoft.com/office/drawing/2014/main" id="{DCDD5989-4ADB-61A6-6FED-9A6C66E2C1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6652" y="2423825"/>
            <a:ext cx="10967359" cy="315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39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75A0A5-FB7C-50B1-0778-2AD60A32A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B007D30-C77C-A310-F237-65FD9E8E1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5" b="1085"/>
          <a:stretch/>
        </p:blipFill>
        <p:spPr>
          <a:xfrm>
            <a:off x="5680518" y="2051538"/>
            <a:ext cx="6564794" cy="401396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2FF2A2-A6A1-3CC2-40AF-944894F48EA0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Neuronal activity decodes odor identity</a:t>
            </a:r>
          </a:p>
        </p:txBody>
      </p:sp>
      <p:pic>
        <p:nvPicPr>
          <p:cNvPr id="14" name="Content Placeholder 8" descr="A chart of different colored dots&#10;&#10;Description automatically generated">
            <a:extLst>
              <a:ext uri="{FF2B5EF4-FFF2-40B4-BE49-F238E27FC236}">
                <a16:creationId xmlns:a16="http://schemas.microsoft.com/office/drawing/2014/main" id="{8A32EC89-D6FD-FAEF-ED91-820202FAA75E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768" y="1882775"/>
            <a:ext cx="392473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356FB5F-5780-8156-B960-0F10C3163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17108-0D21-89F9-2B6A-A43BF8BEB1D9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Neuronal activity decodes odor identity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694E4E-C328-56B6-15DD-E75D03A4F2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200" y="1588854"/>
            <a:ext cx="6568054" cy="5032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453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7EA58-27E5-F9DA-D358-03EB26EC85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28A7B-F35C-CFA1-5ED7-241EB0CB769D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Neuronal activity decodes odor identity</a:t>
            </a:r>
          </a:p>
        </p:txBody>
      </p:sp>
      <p:pic>
        <p:nvPicPr>
          <p:cNvPr id="5" name="Picture 4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43AF672F-6494-89FC-C1E4-97A36629D02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97" y="2016369"/>
            <a:ext cx="10547404" cy="3573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287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E4566-BAB0-DB7E-3939-2886181035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66B00-A500-91E7-6A48-04FC62F4D5E5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Neuronal activity decodes odor identity</a:t>
            </a:r>
          </a:p>
        </p:txBody>
      </p:sp>
      <p:pic>
        <p:nvPicPr>
          <p:cNvPr id="5" name="Picture 4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B5AE44A2-5BD7-3CEC-B69A-B5FB954B041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97" y="2016369"/>
            <a:ext cx="10547404" cy="3573373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838B692-EDF9-D674-186E-0BE639BFCE6F}"/>
              </a:ext>
            </a:extLst>
          </p:cNvPr>
          <p:cNvCxnSpPr>
            <a:cxnSpLocks/>
          </p:cNvCxnSpPr>
          <p:nvPr/>
        </p:nvCxnSpPr>
        <p:spPr>
          <a:xfrm flipH="1" flipV="1">
            <a:off x="1946031" y="5345723"/>
            <a:ext cx="433754" cy="69166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34829E2-58A1-AFEB-F26F-91FA8BAF9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8062" y="6013939"/>
            <a:ext cx="8798169" cy="444378"/>
          </a:xfrm>
        </p:spPr>
        <p:txBody>
          <a:bodyPr>
            <a:normAutofit fontScale="92500" lnSpcReduction="10000"/>
          </a:bodyPr>
          <a:lstStyle/>
          <a:p>
            <a:pPr marL="0" indent="0">
              <a:buClr>
                <a:schemeClr val="bg1">
                  <a:lumMod val="75000"/>
                </a:schemeClr>
              </a:buClr>
              <a:buNone/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Piriform cortex is especially accurate.</a:t>
            </a:r>
          </a:p>
        </p:txBody>
      </p:sp>
    </p:spTree>
    <p:extLst>
      <p:ext uri="{BB962C8B-B14F-4D97-AF65-F5344CB8AC3E}">
        <p14:creationId xmlns:p14="http://schemas.microsoft.com/office/powerpoint/2010/main" val="1192173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973BFD-4739-F634-86D6-8F83BE1C2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a chemical reaction&#10;&#10;Description automatically generated with medium confidence">
            <a:extLst>
              <a:ext uri="{FF2B5EF4-FFF2-40B4-BE49-F238E27FC236}">
                <a16:creationId xmlns:a16="http://schemas.microsoft.com/office/drawing/2014/main" id="{85A0926D-9AF6-8135-C979-2802BE0641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495" y="992067"/>
            <a:ext cx="5643010" cy="487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635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5AC2C-CB45-C090-2CDC-BC4C5AE9B24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F5721F-483D-67BD-6DD5-0B7E58FB4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76675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Electrophysiology in awake humans.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Epilepsy patients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n = 17 (12f, 22-60yrs)</a:t>
            </a:r>
          </a:p>
          <a:p>
            <a:pPr marL="0" indent="0">
              <a:buClr>
                <a:schemeClr val="bg1">
                  <a:lumMod val="75000"/>
                </a:schemeClr>
              </a:buClr>
              <a:buNone/>
            </a:pPr>
            <a:endParaRPr lang="en-US" dirty="0">
              <a:solidFill>
                <a:srgbClr val="07B29E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diagram of a brain&#10;&#10;Description automatically generated">
            <a:extLst>
              <a:ext uri="{FF2B5EF4-FFF2-40B4-BE49-F238E27FC236}">
                <a16:creationId xmlns:a16="http://schemas.microsoft.com/office/drawing/2014/main" id="{8C5F2A56-A0DD-6180-54DE-E66CC8C80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39" y="1476374"/>
            <a:ext cx="5929726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073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E2F1AE-DD11-3FFC-EBF2-FE2D5F9D5D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9AD57-69FD-278E-1C44-C48A93509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84992" cy="1325563"/>
          </a:xfrm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Amygdala predicts </a:t>
            </a:r>
            <a:r>
              <a:rPr lang="en-US" dirty="0" err="1">
                <a:solidFill>
                  <a:srgbClr val="C3675A"/>
                </a:solidFill>
                <a:latin typeface="Bahnschrift" panose="020B0502040204020203" pitchFamily="34" charset="0"/>
              </a:rPr>
              <a:t>valenced</a:t>
            </a:r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 responses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769F52-E04A-A2E3-E493-188888FC90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28698" y="1863459"/>
            <a:ext cx="10734603" cy="3472762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5820354-0BBB-42A6-14DA-B6A3FF270569}"/>
              </a:ext>
            </a:extLst>
          </p:cNvPr>
          <p:cNvCxnSpPr>
            <a:cxnSpLocks/>
          </p:cNvCxnSpPr>
          <p:nvPr/>
        </p:nvCxnSpPr>
        <p:spPr>
          <a:xfrm flipH="1" flipV="1">
            <a:off x="6353909" y="5380281"/>
            <a:ext cx="433754" cy="691662"/>
          </a:xfrm>
          <a:prstGeom prst="straightConnector1">
            <a:avLst/>
          </a:prstGeom>
          <a:ln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9DD17F5-B791-BD7B-293E-2701A0264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5941" y="6048497"/>
            <a:ext cx="4056184" cy="444378"/>
          </a:xfrm>
        </p:spPr>
        <p:txBody>
          <a:bodyPr>
            <a:normAutofit fontScale="92500" lnSpcReduction="10000"/>
          </a:bodyPr>
          <a:lstStyle/>
          <a:p>
            <a:pPr marL="0" indent="0">
              <a:buClr>
                <a:schemeClr val="bg1">
                  <a:lumMod val="75000"/>
                </a:schemeClr>
              </a:buClr>
              <a:buNone/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Single amygdala neuron</a:t>
            </a:r>
          </a:p>
        </p:txBody>
      </p:sp>
    </p:spTree>
    <p:extLst>
      <p:ext uri="{BB962C8B-B14F-4D97-AF65-F5344CB8AC3E}">
        <p14:creationId xmlns:p14="http://schemas.microsoft.com/office/powerpoint/2010/main" val="3305224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86F43-4A50-3DB8-B25D-1C45354E7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BF355-B9C3-6705-DFD1-36A7A9CDAF3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Multimodal odor-modulated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E0E42F-58D4-6E26-2349-59D35D1C6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89123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Neurons that respond to semantically-coherent odor/image inputs.</a:t>
            </a:r>
          </a:p>
        </p:txBody>
      </p:sp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43585217-F281-B0AC-4923-F3B413D3E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135" y="3021373"/>
            <a:ext cx="4827730" cy="282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180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E8687C-D965-FCAC-4490-363B730760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74AA4-2AFD-156D-4326-27DEF3B75AF1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Multimodal Banana Cell </a:t>
            </a:r>
            <a:r>
              <a:rPr lang="en-US" dirty="0">
                <a:solidFill>
                  <a:srgbClr val="60BFA4"/>
                </a:solidFill>
                <a:latin typeface="Bahnschrift" panose="020B0502040204020203" pitchFamily="34" charset="0"/>
              </a:rPr>
              <a:t>(Am)</a:t>
            </a:r>
          </a:p>
        </p:txBody>
      </p:sp>
      <p:pic>
        <p:nvPicPr>
          <p:cNvPr id="5" name="Content Placeholder 4" descr="A graph of different types of bananas&#10;&#10;Description automatically generated with medium confidence">
            <a:extLst>
              <a:ext uri="{FF2B5EF4-FFF2-40B4-BE49-F238E27FC236}">
                <a16:creationId xmlns:a16="http://schemas.microsoft.com/office/drawing/2014/main" id="{AFEBD4F4-7E59-1EC0-CF35-0E3071C39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7"/>
            <a:ext cx="5527431" cy="4969105"/>
          </a:xfrm>
        </p:spPr>
      </p:pic>
    </p:spTree>
    <p:extLst>
      <p:ext uri="{BB962C8B-B14F-4D97-AF65-F5344CB8AC3E}">
        <p14:creationId xmlns:p14="http://schemas.microsoft.com/office/powerpoint/2010/main" val="3942577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DF8E2-E3FE-EE6D-B6A1-3CDAE8904C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04AF0-D20F-E397-E25F-DC4D3813FF6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Multimodal Licorice Cell </a:t>
            </a:r>
            <a:r>
              <a:rPr lang="en-US" dirty="0">
                <a:solidFill>
                  <a:srgbClr val="60BFA4"/>
                </a:solidFill>
                <a:latin typeface="Bahnschrift" panose="020B0502040204020203" pitchFamily="34" charset="0"/>
              </a:rPr>
              <a:t>(PC)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176CE7-AFD5-7688-0E25-14E3044B49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38199" y="1690687"/>
            <a:ext cx="5527431" cy="4969105"/>
          </a:xfrm>
        </p:spPr>
      </p:pic>
    </p:spTree>
    <p:extLst>
      <p:ext uri="{BB962C8B-B14F-4D97-AF65-F5344CB8AC3E}">
        <p14:creationId xmlns:p14="http://schemas.microsoft.com/office/powerpoint/2010/main" val="4063437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9FF618-58D0-40E0-54E3-B6C522C90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79BA-E8B8-E294-B39B-4D7C91AF5EC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C19B6-83DB-FC1B-7B12-714B5AABDE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Different regions in the olfactory network process differentiated aspects of the olfactory stimulus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(take from paper)</a:t>
            </a:r>
          </a:p>
        </p:txBody>
      </p:sp>
    </p:spTree>
    <p:extLst>
      <p:ext uri="{BB962C8B-B14F-4D97-AF65-F5344CB8AC3E}">
        <p14:creationId xmlns:p14="http://schemas.microsoft.com/office/powerpoint/2010/main" val="2065423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8650DE-81E5-F25A-FF74-6644573DE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8C0E8-8254-28CC-5FED-353F53EB242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D7E51-DE4C-5C9E-416F-FE5A604D9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76675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27 sessions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2,416 neurons</a:t>
            </a:r>
          </a:p>
          <a:p>
            <a:pPr>
              <a:buClr>
                <a:schemeClr val="bg1">
                  <a:lumMod val="75000"/>
                </a:schemeClr>
              </a:buClr>
            </a:pPr>
            <a:endParaRPr lang="en-US" dirty="0">
              <a:solidFill>
                <a:srgbClr val="07B29E"/>
              </a:solidFill>
              <a:latin typeface="Bahnschrift" panose="020B0502040204020203" pitchFamily="34" charset="0"/>
            </a:endParaRPr>
          </a:p>
          <a:p>
            <a:pPr marL="0" indent="0">
              <a:buClr>
                <a:schemeClr val="bg1">
                  <a:lumMod val="75000"/>
                </a:schemeClr>
              </a:buClr>
              <a:buNone/>
            </a:pPr>
            <a:endParaRPr lang="en-US" dirty="0">
              <a:solidFill>
                <a:srgbClr val="07B29E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diagram of a brain&#10;&#10;Description automatically generated">
            <a:extLst>
              <a:ext uri="{FF2B5EF4-FFF2-40B4-BE49-F238E27FC236}">
                <a16:creationId xmlns:a16="http://schemas.microsoft.com/office/drawing/2014/main" id="{0C523882-EED8-8800-DDEF-FF4659EA32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39" y="1476374"/>
            <a:ext cx="5929726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689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3B763B-03CB-4E35-D5A8-BD74C36815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brain&#10;&#10;Description automatically generated">
            <a:extLst>
              <a:ext uri="{FF2B5EF4-FFF2-40B4-BE49-F238E27FC236}">
                <a16:creationId xmlns:a16="http://schemas.microsoft.com/office/drawing/2014/main" id="{9DF4B115-5DA5-66C3-C30F-612B59809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39" y="1476374"/>
            <a:ext cx="5929726" cy="45434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B52135-AF23-ECC0-18A3-C608DAF7188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ED4E-6DEF-9120-F762-649F86B21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309338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Observed odor-modulated neurons in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Piriform cortex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Amygdala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Entorhinal cortex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Hippocampus</a:t>
            </a:r>
          </a:p>
          <a:p>
            <a:pPr lvl="1">
              <a:buClr>
                <a:schemeClr val="bg1">
                  <a:lumMod val="75000"/>
                </a:schemeClr>
              </a:buClr>
            </a:pPr>
            <a:endParaRPr lang="en-US" dirty="0">
              <a:solidFill>
                <a:srgbClr val="07B29E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8182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32F856-C821-9A59-C1D2-303B60500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diagram of a brain&#10;&#10;Description automatically generated">
            <a:extLst>
              <a:ext uri="{FF2B5EF4-FFF2-40B4-BE49-F238E27FC236}">
                <a16:creationId xmlns:a16="http://schemas.microsoft.com/office/drawing/2014/main" id="{94E50E22-F524-8063-4F45-BBD5A5C421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839" y="1476374"/>
            <a:ext cx="5929726" cy="45434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3E533C9-71F0-7033-743D-DB856BE8B57B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F18AD-F8BF-B7D6-E8BD-888B38C28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90616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Observed neurons that respond to semantically-coherent odor and image information.</a:t>
            </a:r>
          </a:p>
        </p:txBody>
      </p:sp>
    </p:spTree>
    <p:extLst>
      <p:ext uri="{BB962C8B-B14F-4D97-AF65-F5344CB8AC3E}">
        <p14:creationId xmlns:p14="http://schemas.microsoft.com/office/powerpoint/2010/main" val="2683293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5CDE7B-B982-8928-CFDC-BA89BBB90C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12EFCE-CDD7-7062-8AF0-D114CAA952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4789" y="882205"/>
            <a:ext cx="6769374" cy="548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0CE31-88F7-F863-5C12-FC47578C9342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Olfactory Network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83148E0-4EA1-D1BF-4D9E-F88D6AE1F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25364" cy="4351338"/>
          </a:xfrm>
        </p:spPr>
        <p:txBody>
          <a:bodyPr/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Smell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Taste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dirty="0">
                <a:solidFill>
                  <a:srgbClr val="07B29E"/>
                </a:solidFill>
                <a:latin typeface="Bahnschrift" panose="020B0502040204020203" pitchFamily="34" charset="0"/>
              </a:rPr>
              <a:t>Navigation</a:t>
            </a:r>
          </a:p>
        </p:txBody>
      </p:sp>
    </p:spTree>
    <p:extLst>
      <p:ext uri="{BB962C8B-B14F-4D97-AF65-F5344CB8AC3E}">
        <p14:creationId xmlns:p14="http://schemas.microsoft.com/office/powerpoint/2010/main" val="294612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B90D42-42C4-812B-2E4B-B709887616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DCCB24-C905-11B3-E25E-0353473D0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4789" y="882205"/>
            <a:ext cx="6769373" cy="548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EFE5D9-A11E-2A6B-7762-B5F633C0D4C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>
                <a:solidFill>
                  <a:srgbClr val="C3675A"/>
                </a:solidFill>
                <a:latin typeface="Bahnschrift" panose="020B0502040204020203" pitchFamily="34" charset="0"/>
              </a:rPr>
              <a:t>Olfactory Network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DCB41A9-250D-CA5F-95F0-2540E3C17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25364" cy="4351338"/>
          </a:xfrm>
        </p:spPr>
        <p:txBody>
          <a:bodyPr>
            <a:normAutofit/>
          </a:bodyPr>
          <a:lstStyle/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Odor Sensory Neurons </a:t>
            </a:r>
            <a:r>
              <a:rPr lang="en-US" sz="1800" dirty="0">
                <a:solidFill>
                  <a:srgbClr val="D6C985"/>
                </a:solidFill>
                <a:latin typeface="Bahnschrift" panose="020B0502040204020203" pitchFamily="34" charset="0"/>
              </a:rPr>
              <a:t>(OSN)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Olfactory Bulb </a:t>
            </a:r>
            <a:r>
              <a:rPr lang="en-US" sz="1800" dirty="0">
                <a:solidFill>
                  <a:srgbClr val="B4B52D"/>
                </a:solidFill>
                <a:latin typeface="Bahnschrift" panose="020B0502040204020203" pitchFamily="34" charset="0"/>
              </a:rPr>
              <a:t>(OB)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Piriform Cortex </a:t>
            </a:r>
            <a:r>
              <a:rPr lang="en-US" sz="1800" dirty="0">
                <a:solidFill>
                  <a:srgbClr val="EF9E83"/>
                </a:solidFill>
                <a:latin typeface="Bahnschrift" panose="020B0502040204020203" pitchFamily="34" charset="0"/>
              </a:rPr>
              <a:t>(PC)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Amygdala </a:t>
            </a:r>
            <a:r>
              <a:rPr lang="en-US" sz="1800" dirty="0">
                <a:solidFill>
                  <a:srgbClr val="4DAC91"/>
                </a:solidFill>
                <a:latin typeface="Bahnschrift" panose="020B0502040204020203" pitchFamily="34" charset="0"/>
              </a:rPr>
              <a:t>(Am)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Entorhinal Cortex </a:t>
            </a:r>
            <a:r>
              <a:rPr lang="en-US" sz="1800" dirty="0">
                <a:solidFill>
                  <a:srgbClr val="8FC5E0"/>
                </a:solidFill>
                <a:latin typeface="Bahnschrift" panose="020B0502040204020203" pitchFamily="34" charset="0"/>
              </a:rPr>
              <a:t>(EC)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Hippocampus </a:t>
            </a:r>
            <a:r>
              <a:rPr lang="en-US" sz="1800" dirty="0">
                <a:solidFill>
                  <a:srgbClr val="749EC6"/>
                </a:solidFill>
                <a:latin typeface="Bahnschrift" panose="020B0502040204020203" pitchFamily="34" charset="0"/>
              </a:rPr>
              <a:t>(Hp)</a:t>
            </a:r>
          </a:p>
          <a:p>
            <a:pPr>
              <a:buClr>
                <a:schemeClr val="bg1">
                  <a:lumMod val="75000"/>
                </a:schemeClr>
              </a:buClr>
            </a:pPr>
            <a:r>
              <a:rPr lang="en-US" sz="1800" dirty="0" err="1">
                <a:solidFill>
                  <a:srgbClr val="07B29E"/>
                </a:solidFill>
                <a:latin typeface="Bahnschrift" panose="020B0502040204020203" pitchFamily="34" charset="0"/>
              </a:rPr>
              <a:t>Parahippocampal</a:t>
            </a:r>
            <a:r>
              <a:rPr lang="en-US" sz="1800" dirty="0">
                <a:solidFill>
                  <a:srgbClr val="07B29E"/>
                </a:solidFill>
                <a:latin typeface="Bahnschrift" panose="020B0502040204020203" pitchFamily="34" charset="0"/>
              </a:rPr>
              <a:t> Cortex </a:t>
            </a:r>
            <a:r>
              <a:rPr lang="en-US" sz="1800" dirty="0">
                <a:solidFill>
                  <a:srgbClr val="AEBB41"/>
                </a:solidFill>
                <a:latin typeface="Bahnschrift" panose="020B0502040204020203" pitchFamily="34" charset="0"/>
              </a:rPr>
              <a:t>(PHC)</a:t>
            </a:r>
          </a:p>
        </p:txBody>
      </p:sp>
    </p:spTree>
    <p:extLst>
      <p:ext uri="{BB962C8B-B14F-4D97-AF65-F5344CB8AC3E}">
        <p14:creationId xmlns:p14="http://schemas.microsoft.com/office/powerpoint/2010/main" val="708801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4AC2DC-902E-AE7B-ACCB-BABBE79C7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4F6CC71-6D8D-836B-D30D-B2EA9351B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54789" y="882205"/>
            <a:ext cx="6769373" cy="5481449"/>
          </a:xfrm>
          <a:prstGeom prst="rect">
            <a:avLst/>
          </a:prstGeom>
        </p:spPr>
      </p:pic>
      <p:pic>
        <p:nvPicPr>
          <p:cNvPr id="10" name="Picture 9" descr="A close-up of a brain&#10;&#10;Description automatically generated">
            <a:extLst>
              <a:ext uri="{FF2B5EF4-FFF2-40B4-BE49-F238E27FC236}">
                <a16:creationId xmlns:a16="http://schemas.microsoft.com/office/drawing/2014/main" id="{031B273E-3BB5-7D9A-CA04-B7E314D13D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299" y="472919"/>
            <a:ext cx="3946666" cy="578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309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-7.40741E-7 L -0.32891 -7.40741E-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44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844DB9-1141-090A-EF24-C352FBB32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diagram of a brain&#10;&#10;Description automatically generated">
            <a:extLst>
              <a:ext uri="{FF2B5EF4-FFF2-40B4-BE49-F238E27FC236}">
                <a16:creationId xmlns:a16="http://schemas.microsoft.com/office/drawing/2014/main" id="{7255BF41-4453-0A63-C35C-5473B9B34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61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5687</TotalTime>
  <Words>593</Words>
  <Application>Microsoft Office PowerPoint</Application>
  <PresentationFormat>Widescreen</PresentationFormat>
  <Paragraphs>99</Paragraphs>
  <Slides>24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Aptos</vt:lpstr>
      <vt:lpstr>Aptos Display</vt:lpstr>
      <vt:lpstr>Arial</vt:lpstr>
      <vt:lpstr>Bahnschrift</vt:lpstr>
      <vt:lpstr>HardingText-Bold</vt:lpstr>
      <vt:lpstr>HardingText-Regular</vt:lpstr>
      <vt:lpstr>HardingText-RegularItalic</vt:lpstr>
      <vt:lpstr>Office Theme</vt:lpstr>
      <vt:lpstr>Single-neuron representations of odours in the human brain</vt:lpstr>
      <vt:lpstr>Study</vt:lpstr>
      <vt:lpstr>Study</vt:lpstr>
      <vt:lpstr>Abstract</vt:lpstr>
      <vt:lpstr>Abstract</vt:lpstr>
      <vt:lpstr>Olfactory Network</vt:lpstr>
      <vt:lpstr>Olfactory Network</vt:lpstr>
      <vt:lpstr>PowerPoint Presentation</vt:lpstr>
      <vt:lpstr>PowerPoint Presentation</vt:lpstr>
      <vt:lpstr>PowerPoint Presentation</vt:lpstr>
      <vt:lpstr>Tasks</vt:lpstr>
      <vt:lpstr>Tasks</vt:lpstr>
      <vt:lpstr>Odors modulate PC and MTL firing</vt:lpstr>
      <vt:lpstr>Odors modulate PC and MTL firing</vt:lpstr>
      <vt:lpstr>Neuronal activity decodes odor identity</vt:lpstr>
      <vt:lpstr>Neuronal activity decodes odor identity</vt:lpstr>
      <vt:lpstr>Neuronal activity decodes odor identity</vt:lpstr>
      <vt:lpstr>Neuronal activity decodes odor identity</vt:lpstr>
      <vt:lpstr>PowerPoint Presentation</vt:lpstr>
      <vt:lpstr>Amygdala predicts valenced responses</vt:lpstr>
      <vt:lpstr>Multimodal odor-modulated cells</vt:lpstr>
      <vt:lpstr>Multimodal Banana Cell (Am)</vt:lpstr>
      <vt:lpstr>Multimodal Licorice Cell (PC)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Nate Gonzales-Hess</dc:creator>
  <cp:lastModifiedBy>Nate Gonzales-Hess</cp:lastModifiedBy>
  <cp:revision>46</cp:revision>
  <dcterms:created xsi:type="dcterms:W3CDTF">2025-01-23T04:21:08Z</dcterms:created>
  <dcterms:modified xsi:type="dcterms:W3CDTF">2025-01-29T07:27:45Z</dcterms:modified>
</cp:coreProperties>
</file>

<file path=docProps/thumbnail.jpeg>
</file>